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
 We have briefly discussed the importance of EDA in the Data Science pipeline and steps that are involved in proper analysis.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
 We have briefly discussed the importance of EDA in the Data Science pipeline and steps that are involved in proper analysis.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 Be Prioritizing
Don't fall victim to "check-list" marketing. That is, don't feel compelled to create a giant list of all the marketing activities you can possibly execute. Hold on to the focus you established with your Big Goal and Growth Plan. Pick the 3 most important aspects of your marketing plan that will drive 80% of your results. Position these as your big levers. You will not be derailed from making them a success.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slideLayouts/slideLayout1.xml" Type="http://schemas.openxmlformats.org/officeDocument/2006/relationships/slideLayout"/><Relationship Id="rId7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40.png" Type="http://schemas.openxmlformats.org/officeDocument/2006/relationships/image"/><Relationship Id="rId2" Target="../media/image41.sv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54.png" Type="http://schemas.openxmlformats.org/officeDocument/2006/relationships/image"/><Relationship Id="rId16" Target="../slideLayouts/slideLayout1.xml" Type="http://schemas.openxmlformats.org/officeDocument/2006/relationships/slideLayout"/><Relationship Id="rId17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5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56.png" Type="http://schemas.openxmlformats.org/officeDocument/2006/relationships/image"/><Relationship Id="rId2" Target="../media/image57.sv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72.png" Type="http://schemas.openxmlformats.org/officeDocument/2006/relationships/image"/><Relationship Id="rId18" Target="../media/image73.svg" Type="http://schemas.openxmlformats.org/officeDocument/2006/relationships/image"/><Relationship Id="rId19" Target="../media/image74.png" Type="http://schemas.openxmlformats.org/officeDocument/2006/relationships/image"/><Relationship Id="rId20" Target="../media/image75.svg" Type="http://schemas.openxmlformats.org/officeDocument/2006/relationships/image"/><Relationship Id="rId21" Target="../media/image76.png" Type="http://schemas.openxmlformats.org/officeDocument/2006/relationships/image"/><Relationship Id="rId22" Target="../media/image77.svg" Type="http://schemas.openxmlformats.org/officeDocument/2006/relationships/image"/><Relationship Id="rId23" Target="../media/image78.png" Type="http://schemas.openxmlformats.org/officeDocument/2006/relationships/image"/><Relationship Id="rId24" Target="../media/image79.svg" Type="http://schemas.openxmlformats.org/officeDocument/2006/relationships/image"/><Relationship Id="rId25" Target="../media/image80.png" Type="http://schemas.openxmlformats.org/officeDocument/2006/relationships/image"/><Relationship Id="rId26" Target="../slideLayouts/slideLayout1.xml" Type="http://schemas.openxmlformats.org/officeDocument/2006/relationships/slideLayout"/><Relationship Id="rId27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81.png" Type="http://schemas.openxmlformats.org/officeDocument/2006/relationships/image"/><Relationship Id="rId2" Target="../media/image82.sv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Relationship Id="rId9" Target="../media/image89.png" Type="http://schemas.openxmlformats.org/officeDocument/2006/relationships/image"/><Relationship Id="rId10" Target="../media/image90.svg" Type="http://schemas.openxmlformats.org/officeDocument/2006/relationships/image"/><Relationship Id="rId11" Target="../media/image91.png" Type="http://schemas.openxmlformats.org/officeDocument/2006/relationships/image"/><Relationship Id="rId12" Target="../media/image92.svg" Type="http://schemas.openxmlformats.org/officeDocument/2006/relationships/image"/><Relationship Id="rId13" Target="../media/image93.png" Type="http://schemas.openxmlformats.org/officeDocument/2006/relationships/image"/><Relationship Id="rId14" Target="../media/image94.svg" Type="http://schemas.openxmlformats.org/officeDocument/2006/relationships/image"/><Relationship Id="rId15" Target="../media/image95.png" Type="http://schemas.openxmlformats.org/officeDocument/2006/relationships/image"/><Relationship Id="rId16" Target="../media/image96.svg" Type="http://schemas.openxmlformats.org/officeDocument/2006/relationships/image"/><Relationship Id="rId17" Target="../media/image97.png" Type="http://schemas.openxmlformats.org/officeDocument/2006/relationships/image"/><Relationship Id="rId18" Target="../media/image98.svg" Type="http://schemas.openxmlformats.org/officeDocument/2006/relationships/image"/><Relationship Id="rId19" Target="../media/image99.png" Type="http://schemas.openxmlformats.org/officeDocument/2006/relationships/image"/><Relationship Id="rId20" Target="../media/image100.svg" Type="http://schemas.openxmlformats.org/officeDocument/2006/relationships/image"/><Relationship Id="rId21" Target="../media/image101.png" Type="http://schemas.openxmlformats.org/officeDocument/2006/relationships/image"/><Relationship Id="rId22" Target="../media/image102.svg" Type="http://schemas.openxmlformats.org/officeDocument/2006/relationships/image"/><Relationship Id="rId23" Target="../media/image103.png" Type="http://schemas.openxmlformats.org/officeDocument/2006/relationships/image"/><Relationship Id="rId24" Target="../media/image104.svg" Type="http://schemas.openxmlformats.org/officeDocument/2006/relationships/image"/><Relationship Id="rId25" Target="../media/image105.png" Type="http://schemas.openxmlformats.org/officeDocument/2006/relationships/image"/><Relationship Id="rId26" Target="../media/image106.svg" Type="http://schemas.openxmlformats.org/officeDocument/2006/relationships/image"/><Relationship Id="rId27" Target="../media/image107.png" Type="http://schemas.openxmlformats.org/officeDocument/2006/relationships/image"/><Relationship Id="rId28" Target="../media/image108.svg" Type="http://schemas.openxmlformats.org/officeDocument/2006/relationships/image"/><Relationship Id="rId29" Target="../media/image109.png" Type="http://schemas.openxmlformats.org/officeDocument/2006/relationships/image"/><Relationship Id="rId30" Target="../media/image110.svg" Type="http://schemas.openxmlformats.org/officeDocument/2006/relationships/image"/><Relationship Id="rId31" Target="../media/image111.png" Type="http://schemas.openxmlformats.org/officeDocument/2006/relationships/image"/><Relationship Id="rId32" Target="../media/image112.svg" Type="http://schemas.openxmlformats.org/officeDocument/2006/relationships/image"/><Relationship Id="rId33" Target="../media/image113.png" Type="http://schemas.openxmlformats.org/officeDocument/2006/relationships/image"/><Relationship Id="rId34" Target="../media/image114.svg" Type="http://schemas.openxmlformats.org/officeDocument/2006/relationships/image"/><Relationship Id="rId35" Target="../media/image115.png" Type="http://schemas.openxmlformats.org/officeDocument/2006/relationships/image"/><Relationship Id="rId36" Target="../media/image116.svg" Type="http://schemas.openxmlformats.org/officeDocument/2006/relationships/image"/><Relationship Id="rId37" Target="../media/image117.png" Type="http://schemas.openxmlformats.org/officeDocument/2006/relationships/image"/><Relationship Id="rId38" Target="../slideLayouts/slideLayout1.xml" Type="http://schemas.openxmlformats.org/officeDocument/2006/relationships/slideLayout"/><Relationship Id="rId39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1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119.png" Type="http://schemas.openxmlformats.org/officeDocument/2006/relationships/image"/><Relationship Id="rId2" Target="../media/image120.svg" Type="http://schemas.openxmlformats.org/officeDocument/2006/relationships/image"/><Relationship Id="rId3" Target="../media/image121.png" Type="http://schemas.openxmlformats.org/officeDocument/2006/relationships/image"/><Relationship Id="rId4" Target="../media/image122.svg" Type="http://schemas.openxmlformats.org/officeDocument/2006/relationships/image"/><Relationship Id="rId5" Target="../media/image123.png" Type="http://schemas.openxmlformats.org/officeDocument/2006/relationships/image"/><Relationship Id="rId6" Target="../media/image124.svg" Type="http://schemas.openxmlformats.org/officeDocument/2006/relationships/image"/><Relationship Id="rId7" Target="../media/image125.png" Type="http://schemas.openxmlformats.org/officeDocument/2006/relationships/image"/><Relationship Id="rId8" Target="../media/image126.svg" Type="http://schemas.openxmlformats.org/officeDocument/2006/relationships/image"/><Relationship Id="rId9" Target="../media/image127.png" Type="http://schemas.openxmlformats.org/officeDocument/2006/relationships/image"/><Relationship Id="rId10" Target="../media/image128.svg" Type="http://schemas.openxmlformats.org/officeDocument/2006/relationships/image"/><Relationship Id="rId11" Target="../media/image129.png" Type="http://schemas.openxmlformats.org/officeDocument/2006/relationships/image"/><Relationship Id="rId12" Target="../media/image130.svg" Type="http://schemas.openxmlformats.org/officeDocument/2006/relationships/image"/><Relationship Id="rId13" Target="../media/image131.png" Type="http://schemas.openxmlformats.org/officeDocument/2006/relationships/image"/><Relationship Id="rId14" Target="../media/image132.svg" Type="http://schemas.openxmlformats.org/officeDocument/2006/relationships/image"/><Relationship Id="rId15" Target="../media/image133.png" Type="http://schemas.openxmlformats.org/officeDocument/2006/relationships/image"/><Relationship Id="rId16" Target="../media/image134.svg" Type="http://schemas.openxmlformats.org/officeDocument/2006/relationships/image"/><Relationship Id="rId17" Target="../media/image135.png" Type="http://schemas.openxmlformats.org/officeDocument/2006/relationships/image"/><Relationship Id="rId18" Target="../media/image136.svg" Type="http://schemas.openxmlformats.org/officeDocument/2006/relationships/image"/><Relationship Id="rId19" Target="../media/image137.png" Type="http://schemas.openxmlformats.org/officeDocument/2006/relationships/image"/><Relationship Id="rId20" Target="../media/image138.svg" Type="http://schemas.openxmlformats.org/officeDocument/2006/relationships/image"/><Relationship Id="rId21" Target="../media/image139.png" Type="http://schemas.openxmlformats.org/officeDocument/2006/relationships/image"/><Relationship Id="rId22" Target="../media/image140.svg" Type="http://schemas.openxmlformats.org/officeDocument/2006/relationships/image"/><Relationship Id="rId23" Target="../media/image141.png" Type="http://schemas.openxmlformats.org/officeDocument/2006/relationships/image"/><Relationship Id="rId24" Target="../media/image142.svg" Type="http://schemas.openxmlformats.org/officeDocument/2006/relationships/image"/><Relationship Id="rId25" Target="../media/image143.png" Type="http://schemas.openxmlformats.org/officeDocument/2006/relationships/image"/><Relationship Id="rId26" Target="../media/image144.svg" Type="http://schemas.openxmlformats.org/officeDocument/2006/relationships/image"/><Relationship Id="rId27" Target="../media/image145.png" Type="http://schemas.openxmlformats.org/officeDocument/2006/relationships/image"/><Relationship Id="rId28" Target="../slideLayouts/slideLayout1.xml" Type="http://schemas.openxmlformats.org/officeDocument/2006/relationships/slideLayout"/><Relationship Id="rId29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14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147.png" Type="http://schemas.openxmlformats.org/officeDocument/2006/relationships/image"/><Relationship Id="rId2" Target="../media/image148.svg" Type="http://schemas.openxmlformats.org/officeDocument/2006/relationships/image"/><Relationship Id="rId3" Target="../media/image14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15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media/image151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" Target="../media/image15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153.png" Type="http://schemas.openxmlformats.org/officeDocument/2006/relationships/image"/><Relationship Id="rId2" Target="../media/image154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1.xml" Type="http://schemas.openxmlformats.org/officeDocument/2006/relationships/notesSlide"/></Relationships>
</file>

<file path=ppt/slides/_rels/slide22.xml.rels><?xml version="1.0" encoding="UTF-8" standalone="yes"?><Relationships xmlns="http://schemas.openxmlformats.org/package/2006/relationships"><Relationship Id="rId1" Target="../media/image155.png" Type="http://schemas.openxmlformats.org/officeDocument/2006/relationships/image"/><Relationship Id="rId2" Target="../media/image156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2.xml" Type="http://schemas.openxmlformats.org/officeDocument/2006/relationships/notesSlide"/></Relationships>
</file>

<file path=ppt/slides/_rels/slide23.xml.rels><?xml version="1.0" encoding="UTF-8" standalone="yes"?><Relationships xmlns="http://schemas.openxmlformats.org/package/2006/relationships"><Relationship Id="rId1" Target="../media/image15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7.png" Type="http://schemas.openxmlformats.org/officeDocument/2006/relationships/image"/><Relationship Id="rId2" Target="../media/image8.svg" Type="http://schemas.openxmlformats.org/officeDocument/2006/relationships/image"/><Relationship Id="rId3" Target="../media/image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1.png" Type="http://schemas.openxmlformats.org/officeDocument/2006/relationships/image"/><Relationship Id="rId2" Target="../media/image12.svg" Type="http://schemas.openxmlformats.org/officeDocument/2006/relationships/image"/><Relationship Id="rId3" Target="../media/image1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5.png" Type="http://schemas.openxmlformats.org/officeDocument/2006/relationships/image"/><Relationship Id="rId2" Target="../media/image16.sv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media/image25.sv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slideLayouts/slideLayout1.xml" Type="http://schemas.openxmlformats.org/officeDocument/2006/relationships/slideLayout"/><Relationship Id="rId15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37.png" Type="http://schemas.openxmlformats.org/officeDocument/2006/relationships/image"/><Relationship Id="rId2" Target="../media/image38.svg" Type="http://schemas.openxmlformats.org/officeDocument/2006/relationships/image"/><Relationship Id="rId3" Target="../media/image39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0905" y="3810061"/>
            <a:ext cx="952262" cy="3809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2642459"/>
            <a:ext cx="11808047" cy="9010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7937"/>
              </a:lnSpc>
              <a:spcAft>
                <a:spcPts val="600"/>
              </a:spcAft>
              <a:buNone/>
            </a:pPr>
            <a:r>
              <a:rPr lang="en-US" sz="6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Machine Learning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6457288"/>
            <a:ext cx="12188952" cy="398998"/>
          </a:xfrm>
          <a:prstGeom prst="rect">
            <a:avLst/>
          </a:prstGeom>
          <a:solidFill>
            <a:srgbClr val="1b2f35">
              <a:alpha val="9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476131" y="6571559"/>
            <a:ext cx="6142089" cy="1418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 By: JACQUES PATRICKS K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856411" y="6571559"/>
            <a:ext cx="6142089" cy="1418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r">
              <a:lnSpc>
                <a:spcPts val="1785"/>
              </a:lnSpc>
              <a:spcAft>
                <a:spcPts val="600"/>
              </a:spcAft>
              <a:buNone/>
            </a:pPr>
            <a:r>
              <a:rPr lang="en-US" sz="13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AFRICA DATA SCHOOL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80905" y="285679"/>
            <a:ext cx="777637" cy="47613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2324" y="357098"/>
            <a:ext cx="634798" cy="33329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24" y="357098"/>
            <a:ext cx="634742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Relationships (Bivariate Analysis)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8" y="2147053"/>
            <a:ext cx="5570730" cy="95226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38065" y="2504687"/>
            <a:ext cx="6046863" cy="20854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Continuous-Continuous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2082" y="2147053"/>
            <a:ext cx="5570746" cy="95226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2504687"/>
            <a:ext cx="6046863" cy="20854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Scatterplot, Heatmap, Jointplot, Pairplot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38" y="3289767"/>
            <a:ext cx="5570730" cy="95226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38065" y="3647401"/>
            <a:ext cx="6046863" cy="20854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Categorical-Continuous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2082" y="3289767"/>
            <a:ext cx="5570746" cy="95226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3467424"/>
            <a:ext cx="6046863" cy="5685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Factorplot, SwarmMap, ViolinPlot,</a:t>
            </a:r>
            <a:b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StripPlot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138" y="4432481"/>
            <a:ext cx="5570730" cy="9522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38065" y="4790115"/>
            <a:ext cx="6046863" cy="20854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Categorical-Categorical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2082" y="4432481"/>
            <a:ext cx="5570746" cy="952263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4790115"/>
            <a:ext cx="6046863" cy="20854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835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Crosstab, Stacked Bar, Bar Chart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481212" y="6351587"/>
            <a:ext cx="517288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365376" y="1444423"/>
            <a:ext cx="2840679" cy="2612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16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dd16e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Graph Techniques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406847" y="2123242"/>
            <a:ext cx="5375258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7048" y="2893653"/>
            <a:ext cx="11434856" cy="129507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technique of preparing (</a:t>
            </a:r>
            <a:r>
              <a:rPr lang="en-US" b="1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</a:t>
            </a: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b="1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organizing</a:t>
            </a: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the</a:t>
            </a:r>
            <a:b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raw data to make it suitable for a </a:t>
            </a:r>
            <a:r>
              <a:rPr lang="en-US" b="1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</a:t>
            </a: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b="1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</a:t>
            </a: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models.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21340" y="6351587"/>
            <a:ext cx="477159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preprocessing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34862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 Imputation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41528"/>
            <a:ext cx="5618345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Replacing missing data with subtituted values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7782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Hot Encoding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521113"/>
            <a:ext cx="5618345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Representation of categorical variables as numbers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80701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Ordinal encoding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4033"/>
            <a:ext cx="5618345" cy="1618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Mapping each unique label to an integer value.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53620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 Encoding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3937603"/>
            <a:ext cx="5618345" cy="4205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Encodes variables with many levels (high</a:t>
            </a:r>
            <a:br>
              <a:rPr lang="en-US" sz="15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5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cardinality features.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26539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26539"/>
            <a:ext cx="5618345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values to a common scale.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0907" y="5416733"/>
            <a:ext cx="11236691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9459"/>
            <a:ext cx="11236690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</a:t>
            </a:r>
            <a:endParaRPr lang="en-US" dirty="0"/>
          </a:p>
        </p:txBody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3744" y="6351587"/>
            <a:ext cx="50475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180" y="2275906"/>
            <a:ext cx="1063394" cy="19045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051" y="2247338"/>
            <a:ext cx="95231" cy="76181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3391" y="3228168"/>
            <a:ext cx="1542672" cy="1015111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9780" y="3231310"/>
            <a:ext cx="1542656" cy="101196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4828" y="4233756"/>
            <a:ext cx="76171" cy="95227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2887" y="3236833"/>
            <a:ext cx="1542672" cy="100644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3828" y="2275906"/>
            <a:ext cx="1053478" cy="19045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27783" y="2247338"/>
            <a:ext cx="95231" cy="76181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46513" y="3232548"/>
            <a:ext cx="1542656" cy="101073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17950" y="4233756"/>
            <a:ext cx="76171" cy="95227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3458" y="1330042"/>
            <a:ext cx="1891723" cy="1910714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615854" y="2016891"/>
            <a:ext cx="2386887" cy="5085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04117" y="1333018"/>
            <a:ext cx="1904534" cy="1904524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3666189" y="2016891"/>
            <a:ext cx="2380692" cy="5085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180672" y="4328923"/>
            <a:ext cx="2304483" cy="48374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1942625" y="4462299"/>
            <a:ext cx="2780582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71336" y="1324388"/>
            <a:ext cx="1921948" cy="1921951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6133377" y="2016891"/>
            <a:ext cx="2398079" cy="5085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b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639973" y="4328923"/>
            <a:ext cx="2431978" cy="483749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7401994" y="4462299"/>
            <a:ext cx="2908083" cy="18854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Binning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22882" y="1328703"/>
            <a:ext cx="1913381" cy="191338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9184912" y="2016891"/>
            <a:ext cx="2389485" cy="5085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</a:t>
            </a:r>
            <a:b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dirty="0"/>
          </a:p>
        </p:txBody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11494277" y="6351587"/>
            <a:ext cx="504223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7475" y="2396541"/>
            <a:ext cx="5674002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59428" y="3166952"/>
            <a:ext cx="11270095" cy="74847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process of using </a:t>
            </a:r>
            <a:r>
              <a:rPr lang="en-US" b="1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domain knowledge</a:t>
            </a: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extract features</a:t>
            </a:r>
            <a:b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raw data via data mining techniques.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1345" y="6351587"/>
            <a:ext cx="517154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Engineering Techniques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907" y="1552187"/>
            <a:ext cx="5618337" cy="58249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1728197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Interaction</a:t>
            </a:r>
            <a:endParaRPr lang="en-US" dirty="0"/>
          </a:p>
        </p:txBody>
      </p:sp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799" y="1552187"/>
            <a:ext cx="5808799" cy="58249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5904024" y="1728197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Prediction based on two features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907" y="2325007"/>
            <a:ext cx="5618337" cy="58249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285679" y="2501116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Polynomial Features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8799" y="2325007"/>
            <a:ext cx="5808799" cy="582498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04024" y="2397795"/>
            <a:ext cx="5618345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 created by raising existing features to an</a:t>
            </a:r>
            <a:b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exponent.</a:t>
            </a:r>
            <a:endParaRPr lang="en-US" dirty="0"/>
          </a:p>
        </p:txBody>
      </p:sp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07" y="3097976"/>
            <a:ext cx="5618337" cy="58249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285679" y="3274035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Trigonometry Features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8799" y="3097976"/>
            <a:ext cx="5808799" cy="582498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5904024" y="3297365"/>
            <a:ext cx="5618345" cy="1552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trigonometric functions to extract features.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0907" y="3870945"/>
            <a:ext cx="5618337" cy="58249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285679" y="4046954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Features</a:t>
            </a:r>
            <a:endParaRPr lang="en-US" dirty="0"/>
          </a:p>
        </p:txBody>
      </p:sp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8799" y="3870945"/>
            <a:ext cx="5808799" cy="582499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5904024" y="4060286"/>
            <a:ext cx="5618345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Decidde aggregation functions of the features.</a:t>
            </a:r>
            <a:endParaRPr lang="en-US" dirty="0"/>
          </a:p>
        </p:txBody>
      </p:sp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0907" y="4643765"/>
            <a:ext cx="5618337" cy="582497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285679" y="4819873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Bin Numeric Features</a:t>
            </a:r>
            <a:endParaRPr lang="en-US" dirty="0"/>
          </a:p>
        </p:txBody>
      </p:sp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8799" y="4643765"/>
            <a:ext cx="5808799" cy="58249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5904024" y="4843204"/>
            <a:ext cx="5618345" cy="15521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Turning continuous variables into categorical variable</a:t>
            </a:r>
            <a:endParaRPr lang="en-US" dirty="0"/>
          </a:p>
        </p:txBody>
      </p:sp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0907" y="5416733"/>
            <a:ext cx="5618337" cy="582498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285679" y="5592793"/>
            <a:ext cx="5618345" cy="2018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730"/>
              </a:lnSpc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Rare Levels</a:t>
            </a:r>
            <a:endParaRPr lang="en-US" dirty="0"/>
          </a:p>
        </p:txBody>
      </p:sp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8799" y="5416733"/>
            <a:ext cx="5808799" cy="582498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5904024" y="5489472"/>
            <a:ext cx="5618345" cy="4085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995"/>
              </a:lnSpc>
              <a:spcAft>
                <a:spcPts val="600"/>
              </a:spcAft>
              <a:buNone/>
            </a:pP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Takes categorical variable and combines all levels</a:t>
            </a:r>
            <a:b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frequencies &lt; threshold</a:t>
            </a:r>
            <a:endParaRPr lang="en-US" dirty="0"/>
          </a:p>
        </p:txBody>
      </p:sp>
      <p:pic>
        <p:nvPicPr>
          <p:cNvPr id="28" name="Object 27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9" name="Object 2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30" name="Object 29"/>
          <p:cNvSpPr/>
          <p:nvPr/>
        </p:nvSpPr>
        <p:spPr>
          <a:xfrm>
            <a:off x="11494010" y="6351587"/>
            <a:ext cx="504489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603065" y="1913744"/>
            <a:ext cx="4982822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894174" y="2684156"/>
            <a:ext cx="10400604" cy="7284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Process of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reducing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number of input variables when</a:t>
            </a:r>
            <a:b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a predictive model.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96045" y="3669747"/>
            <a:ext cx="10996863" cy="72848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reduce the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cost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modeling and, in some</a:t>
            </a:r>
            <a:b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cases, to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the performance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the model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16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8" y="952917"/>
            <a:ext cx="380890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 Techniques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313996"/>
            <a:ext cx="3618595" cy="2923444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571107"/>
            <a:ext cx="3428143" cy="28187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Method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110087"/>
            <a:ext cx="3428143" cy="184167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 of features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their correlation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dependent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313996"/>
            <a:ext cx="3618595" cy="2923444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571107"/>
            <a:ext cx="3428143" cy="78847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</a:t>
            </a:r>
            <a:b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616691"/>
            <a:ext cx="3428143" cy="133507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the</a:t>
            </a:r>
            <a:b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usefulness of a subset</a:t>
            </a:r>
            <a:b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feature by actually</a:t>
            </a:r>
            <a:b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a model on it.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313996"/>
            <a:ext cx="3618595" cy="2923444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571107"/>
            <a:ext cx="3428143" cy="78847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90"/>
              </a:lnSpc>
              <a:spcAft>
                <a:spcPts val="600"/>
              </a:spcAft>
              <a:buNone/>
            </a:pPr>
            <a:r>
              <a:rPr lang="en-US" sz="2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</a:t>
            </a:r>
            <a:br>
              <a:rPr lang="en-US" sz="2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3616691"/>
            <a:ext cx="3428143" cy="133507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940"/>
              </a:lnSpc>
              <a:spcAft>
                <a:spcPts val="600"/>
              </a:spcAft>
              <a:buNone/>
            </a:pP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the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qualities' of filter and</a:t>
            </a:r>
            <a:b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wrapper methods.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90944" y="6351587"/>
            <a:ext cx="50755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17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16006" y="2639844"/>
            <a:ext cx="2956941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76072" y="3410255"/>
            <a:ext cx="11436808" cy="26187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to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fine-tune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validate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machine learning model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84412" y="6351587"/>
            <a:ext cx="514088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32113" y="2899335"/>
            <a:ext cx="9324727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Choosing the right estimator/ model</a:t>
            </a:r>
            <a:endParaRPr lang="en-US" dirty="0"/>
          </a:p>
        </p:txBody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488278" y="6351587"/>
            <a:ext cx="510222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19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62207" y="1543010"/>
            <a:ext cx="2864537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INSIGHT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67420" y="1824314"/>
            <a:ext cx="10254112" cy="307948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938"/>
              </a:lnSpc>
              <a:spcAft>
                <a:spcPts val="600"/>
              </a:spcAft>
              <a:buNone/>
            </a:pP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Intersection of data science and</a:t>
            </a:r>
            <a:b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ML engineering, where the process</a:t>
            </a:r>
            <a:b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of 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training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and 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testing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a model has</a:t>
            </a:r>
            <a:b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been codified. The pipeline can then</a:t>
            </a:r>
            <a:b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be run as 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frequently</a:t>
            </a:r>
            <a:r>
              <a:rPr lang="en-US" sz="42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 as needed.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41871" y="6351587"/>
            <a:ext cx="456629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fdd16e"/>
          </a:solidFill>
        </p:spPr>
      </p:sp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1"/>
          <a:srcRect l="-61" r="-61" t="4807" b="4807"/>
          <a:stretch/>
        </p:blipFill>
        <p:spPr>
          <a:xfrm>
            <a:off x="0" y="0"/>
            <a:ext cx="12198475" cy="68658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13420" y="1994375"/>
            <a:ext cx="761813" cy="725245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925562" y="2947406"/>
            <a:ext cx="4337827" cy="5423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CONCLUSION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6379" y="3746902"/>
            <a:ext cx="10936194" cy="122841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80"/>
              </a:lnSpc>
              <a:spcAft>
                <a:spcPts val="600"/>
              </a:spcAft>
              <a:buNone/>
            </a:pP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 have briefly discussed the importance of EDA in the Data</a:t>
            </a:r>
            <a:b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Science pipeline and steps that are involved in Machine</a:t>
            </a:r>
            <a:b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7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Pipeline.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25539" y="2718856"/>
            <a:ext cx="537575" cy="76181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018928" y="3690171"/>
            <a:ext cx="6151096" cy="54238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674"/>
              </a:lnSpc>
              <a:spcAft>
                <a:spcPts val="600"/>
              </a:spcAft>
              <a:buNone/>
            </a:pPr>
            <a:r>
              <a:rPr lang="en-US" sz="40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Additional Resources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7815" y="1907381"/>
            <a:ext cx="8094226" cy="2418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b="1" sz="2400" dirty="0" smtClean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Notebooks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311140"/>
            <a:ext cx="8094226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</a:t>
            </a:r>
            <a:r>
              <a:rPr lang="en-US" sz="1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://github.com/Africa-Data-School/ADS_Course_Material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2933919"/>
            <a:ext cx="8094226" cy="2418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b="1" sz="2400" dirty="0" smtClean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Vidhya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237815" y="3337678"/>
            <a:ext cx="8094226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310"/>
              </a:lnSpc>
              <a:spcAft>
                <a:spcPts val="600"/>
              </a:spcAft>
              <a:buSzPct val="100000"/>
              <a:buChar char="•"/>
            </a:pPr>
            <a:r>
              <a:rPr lang="en-US" sz="1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</a:t>
            </a:r>
            <a:r>
              <a:rPr lang="en-US" sz="1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://www.analyticsvidhya.com/blog/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3960457"/>
            <a:ext cx="8094226" cy="2418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360"/>
              </a:lnSpc>
              <a:spcAft>
                <a:spcPts val="600"/>
              </a:spcAft>
              <a:buNone/>
            </a:pPr>
            <a:r>
              <a:rPr lang="en-US" b="1" sz="2400" dirty="0" smtClean="0">
                <a:solidFill>
                  <a:srgbClr val="fdd16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Sklearn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5" y="4364216"/>
            <a:ext cx="8094226" cy="17521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310"/>
              </a:lnSpc>
              <a:spcAft>
                <a:spcPts val="600"/>
              </a:spcAft>
              <a:buNone/>
            </a:pPr>
            <a:r>
              <a:rPr lang="en-US" sz="1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https://scikit-learn.org/stable/tutorial/machine_learning_map/index.html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66680" y="6351587"/>
            <a:ext cx="531819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23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Top-Down ML Pipeline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4112627" y="1857920"/>
            <a:ext cx="3963697" cy="3194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Testing &amp; Deployment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1" y="2687759"/>
            <a:ext cx="2737753" cy="2175918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7" name="Object 6"/>
          <p:cNvSpPr/>
          <p:nvPr/>
        </p:nvSpPr>
        <p:spPr>
          <a:xfrm>
            <a:off x="461856" y="3393330"/>
            <a:ext cx="2766302" cy="6553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</a:t>
            </a:r>
            <a:br>
              <a:rPr lang="en-US" sz="23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Preprocessing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09110" y="2687759"/>
            <a:ext cx="2737753" cy="2175918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9" name="Object 8"/>
          <p:cNvSpPr/>
          <p:nvPr/>
        </p:nvSpPr>
        <p:spPr>
          <a:xfrm>
            <a:off x="3422400" y="3393330"/>
            <a:ext cx="2511172" cy="6553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</a:t>
            </a:r>
            <a:b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</a:br>
            <a: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Engineering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142089" y="2687759"/>
            <a:ext cx="2737753" cy="2175918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1" name="Object 10"/>
          <p:cNvSpPr/>
          <p:nvPr/>
        </p:nvSpPr>
        <p:spPr>
          <a:xfrm>
            <a:off x="5863757" y="3561278"/>
            <a:ext cx="3294417" cy="3194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Feature Selection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975068" y="2687759"/>
            <a:ext cx="2737753" cy="2175918"/>
          </a:xfrm>
          <a:prstGeom prst="rect">
            <a:avLst/>
          </a:prstGeom>
          <a:solidFill>
            <a:srgbClr val="3d4176"/>
          </a:solidFill>
        </p:spPr>
      </p:sp>
      <p:sp>
        <p:nvSpPr>
          <p:cNvPr id="13" name="Object 12"/>
          <p:cNvSpPr/>
          <p:nvPr/>
        </p:nvSpPr>
        <p:spPr>
          <a:xfrm>
            <a:off x="8898580" y="3561278"/>
            <a:ext cx="2890729" cy="3194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Model Building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76131" y="4958904"/>
            <a:ext cx="11236690" cy="104034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15" name="Object 14"/>
          <p:cNvSpPr/>
          <p:nvPr/>
        </p:nvSpPr>
        <p:spPr>
          <a:xfrm>
            <a:off x="2900935" y="5264637"/>
            <a:ext cx="6387083" cy="3194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46"/>
              </a:lnSpc>
              <a:spcAft>
                <a:spcPts val="600"/>
              </a:spcAft>
              <a:buNone/>
            </a:pPr>
            <a:r>
              <a:rPr lang="en-US" sz="23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 &amp; Data Analysis (EDA)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42404" y="6351587"/>
            <a:ext cx="456095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63798" y="2400350"/>
            <a:ext cx="4461356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Gathering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888983" y="3170761"/>
            <a:ext cx="8410986" cy="2418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of </a:t>
            </a:r>
            <a:r>
              <a:rPr lang="en-US" b="1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</a:t>
            </a:r>
            <a:r>
              <a:rPr lang="en-US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b="1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measuring</a:t>
            </a:r>
            <a:r>
              <a:rPr lang="en-US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information,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869535" y="3669747"/>
            <a:ext cx="4449882" cy="24187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360"/>
              </a:lnSpc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</a:t>
            </a:r>
            <a:r>
              <a:rPr lang="en-US" b="1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r>
              <a:rPr lang="en-US" sz="24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interest.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529473" y="6351587"/>
            <a:ext cx="469027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Collecting data for ML If you don't have any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2052600"/>
            <a:ext cx="3618595" cy="3446236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2309711"/>
            <a:ext cx="3428143" cy="70848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</a:t>
            </a:r>
            <a:b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275305"/>
            <a:ext cx="3428143" cy="1937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</a:t>
            </a: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like Google are ready to give away data for Machine Learning.</a:t>
            </a:r>
          </a:p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</a:t>
            </a: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value is in internally collected data.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2052600"/>
            <a:ext cx="3618595" cy="3446236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4570857" y="2309711"/>
            <a:ext cx="3428143" cy="70848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Collect data the</a:t>
            </a:r>
            <a:b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right way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3275305"/>
            <a:ext cx="3428143" cy="193785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</a:t>
            </a:r>
            <a:r>
              <a:rPr lang="en-US" sz="19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collection with paper ledgers, (.xlsx, .csv files)</a:t>
            </a:r>
          </a:p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Harder</a:t>
            </a:r>
            <a:r>
              <a:rPr lang="en-US" sz="19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time with data preparation, but ML-friendly dataset.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2052600"/>
            <a:ext cx="3618595" cy="3446236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8379905" y="2309711"/>
            <a:ext cx="3428143" cy="25520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570"/>
              </a:lnSpc>
              <a:spcAft>
                <a:spcPts val="600"/>
              </a:spcAft>
              <a:buNone/>
            </a:pP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 Data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822028"/>
            <a:ext cx="3428143" cy="239113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</a:t>
            </a: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about petabytes but the ability to process them right away.</a:t>
            </a:r>
          </a:p>
          <a:p>
            <a:pPr algn="l" marL="242900" indent="-242900">
              <a:lnSpc>
                <a:spcPts val="2625"/>
              </a:lnSpc>
              <a:spcAft>
                <a:spcPts val="600"/>
              </a:spcAft>
              <a:buSzPct val="100000"/>
              <a:buChar char="•"/>
            </a:pP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Larger</a:t>
            </a:r>
            <a:r>
              <a:rPr lang="en-US" sz="19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dataset are harder to yield insights. Start small and reduce complexity of the data.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42138" y="6351587"/>
            <a:ext cx="456362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d4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253406" y="2416538"/>
            <a:ext cx="5682139" cy="5133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409"/>
              </a:lnSpc>
              <a:spcAft>
                <a:spcPts val="600"/>
              </a:spcAft>
              <a:buNone/>
            </a:pPr>
            <a:r>
              <a:rPr lang="en-US" sz="38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Analysis (EDA)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37241" y="3186950"/>
            <a:ext cx="10714470" cy="70848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570"/>
              </a:lnSpc>
              <a:spcAft>
                <a:spcPts val="600"/>
              </a:spcAft>
              <a:buNone/>
            </a:pP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approach to analyzing data sets to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their main</a:t>
            </a:r>
            <a:b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characteristics, often with </a:t>
            </a:r>
            <a:r>
              <a:rPr lang="en-US" b="1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</a:t>
            </a:r>
            <a:r>
              <a:rPr lang="en-US" sz="26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methods.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29" y="999875"/>
            <a:ext cx="8850017" cy="104748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66583" y="1209373"/>
            <a:ext cx="761810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047488" y="1209373"/>
            <a:ext cx="7773885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intuition about the data.</a:t>
            </a:r>
            <a:endParaRPr lang="en-US" dirty="0"/>
          </a:p>
        </p:txBody>
      </p:sp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2142589"/>
            <a:ext cx="11236691" cy="104748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66583" y="2352087"/>
            <a:ext cx="761810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2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2352087"/>
            <a:ext cx="9998750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 sanity checks to ensure you're applying the right dataset.</a:t>
            </a:r>
            <a:endParaRPr lang="en-US" dirty="0"/>
          </a:p>
        </p:txBody>
      </p:sp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9" y="3285304"/>
            <a:ext cx="9943913" cy="104748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66583" y="3494801"/>
            <a:ext cx="761810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3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3494801"/>
            <a:ext cx="8793615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missing data and check any outliers.</a:t>
            </a:r>
            <a:endParaRPr lang="en-US" dirty="0"/>
          </a:p>
        </p:txBody>
      </p:sp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29" y="4428018"/>
            <a:ext cx="7159461" cy="104748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66583" y="4637515"/>
            <a:ext cx="761810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3000" dirty="0" smtClean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4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047488" y="4637515"/>
            <a:ext cx="6197939" cy="59992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spcAft>
                <a:spcPts val="600"/>
              </a:spcAft>
              <a:buNone/>
            </a:pPr>
            <a:r>
              <a:rPr lang="en-US" sz="20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Summarize the data.</a:t>
            </a:r>
            <a:endParaRPr lang="en-US" dirty="0"/>
          </a:p>
        </p:txBody>
      </p:sp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11539071" y="6351587"/>
            <a:ext cx="459428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Steps in EDA</a:t>
            </a:r>
            <a:endParaRPr lang="en-US" dirty="0"/>
          </a:p>
        </p:txBody>
      </p:sp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9" y="1980705"/>
            <a:ext cx="2399698" cy="119032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285679" y="2297332"/>
            <a:ext cx="2494926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b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332917"/>
            <a:ext cx="2114021" cy="5085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 types</a:t>
            </a:r>
            <a:endParaRPr lang="en-US" dirty="0"/>
          </a:p>
        </p:txBody>
      </p:sp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5382" y="1980705"/>
            <a:ext cx="2399698" cy="119032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780605" y="2297332"/>
            <a:ext cx="2209248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Univariate</a:t>
            </a:r>
            <a:b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971057" y="3332917"/>
            <a:ext cx="2114021" cy="114842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characteristics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 each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feature.</a:t>
            </a:r>
            <a:endParaRPr lang="en-US" dirty="0"/>
          </a:p>
        </p:txBody>
      </p:sp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4626" y="1980705"/>
            <a:ext cx="2399698" cy="119032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989852" y="2297332"/>
            <a:ext cx="2209248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Bivariate</a:t>
            </a:r>
            <a:b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180305" y="3332917"/>
            <a:ext cx="2114021" cy="8284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between any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variables.</a:t>
            </a:r>
            <a:endParaRPr lang="en-US" dirty="0"/>
          </a:p>
        </p:txBody>
      </p:sp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3870" y="1980705"/>
            <a:ext cx="2399706" cy="11903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199100" y="2130686"/>
            <a:ext cx="2209248" cy="86179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</a:t>
            </a:r>
            <a:b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</a:t>
            </a:r>
            <a:b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Treatment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389552" y="3332917"/>
            <a:ext cx="2114021" cy="24282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out if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any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specific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 why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values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missing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how we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treat them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3123" y="1980705"/>
            <a:ext cx="2399698" cy="1190327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408347" y="2297332"/>
            <a:ext cx="2209248" cy="528505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625"/>
              </a:lnSpc>
              <a:spcAft>
                <a:spcPts val="600"/>
              </a:spcAft>
              <a:buNone/>
            </a:pP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Detecting</a:t>
            </a:r>
            <a:b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598800" y="3332917"/>
            <a:ext cx="2114021" cy="8284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presence of</a:t>
            </a:r>
            <a:b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outliers.</a:t>
            </a:r>
            <a:endParaRPr lang="en-US" dirty="0"/>
          </a:p>
        </p:txBody>
      </p:sp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1532539" y="6351587"/>
            <a:ext cx="465961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e8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29" y="952917"/>
            <a:ext cx="380907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26205"/>
            <a:ext cx="11617595" cy="4648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968"/>
              </a:lnSpc>
              <a:spcAft>
                <a:spcPts val="600"/>
              </a:spcAft>
              <a:buNone/>
            </a:pPr>
            <a:r>
              <a:rPr lang="en-US" sz="3400" dirty="0" smtClean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Types of Variables (Univariate Analysis)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52187"/>
            <a:ext cx="5523119" cy="2128305"/>
          </a:xfrm>
          <a:prstGeom prst="rect">
            <a:avLst/>
          </a:prstGeom>
          <a:solidFill>
            <a:srgbClr val="afa5ec"/>
          </a:solidFill>
        </p:spPr>
      </p:sp>
      <p:sp>
        <p:nvSpPr>
          <p:cNvPr id="5" name="Object 4"/>
          <p:cNvSpPr/>
          <p:nvPr/>
        </p:nvSpPr>
        <p:spPr>
          <a:xfrm>
            <a:off x="761810" y="1809298"/>
            <a:ext cx="5332667" cy="2752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Continous Variable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341612"/>
            <a:ext cx="5332667" cy="10532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Numeric</a:t>
            </a: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variables thats have infinite number of values between any two values.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189702" y="1552187"/>
            <a:ext cx="5523119" cy="2128305"/>
          </a:xfrm>
          <a:prstGeom prst="rect">
            <a:avLst/>
          </a:prstGeom>
          <a:solidFill>
            <a:srgbClr val="a68118"/>
          </a:solidFill>
        </p:spPr>
      </p:sp>
      <p:sp>
        <p:nvSpPr>
          <p:cNvPr id="8" name="Object 7"/>
          <p:cNvSpPr/>
          <p:nvPr/>
        </p:nvSpPr>
        <p:spPr>
          <a:xfrm>
            <a:off x="6475381" y="1809298"/>
            <a:ext cx="5332667" cy="2752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fdfd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75381" y="2341612"/>
            <a:ext cx="5332667" cy="10532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</a:t>
            </a:r>
          </a:p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KDE</a:t>
            </a:r>
          </a:p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</a:t>
            </a:r>
            <a:r>
              <a:rPr lang="en-US" sz="2000" dirty="0" smtClean="0">
                <a:solidFill>
                  <a:srgbClr val="ffffff">
                    <a:alpha val="8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Plots, Q-Q Plot (outliers)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3870945"/>
            <a:ext cx="5523119" cy="2128305"/>
          </a:xfrm>
          <a:prstGeom prst="rect">
            <a:avLst/>
          </a:prstGeom>
          <a:solidFill>
            <a:srgbClr val="fdd16e"/>
          </a:solidFill>
        </p:spPr>
      </p:sp>
      <p:sp>
        <p:nvSpPr>
          <p:cNvPr id="11" name="Object 10"/>
          <p:cNvSpPr/>
          <p:nvPr/>
        </p:nvSpPr>
        <p:spPr>
          <a:xfrm>
            <a:off x="761810" y="4128055"/>
            <a:ext cx="5332667" cy="2752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Categorical Variable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61810" y="4660370"/>
            <a:ext cx="5332667" cy="10532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835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Nominal</a:t>
            </a: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variable; one that has two or more categories.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189702" y="3870945"/>
            <a:ext cx="5523119" cy="2128305"/>
          </a:xfrm>
          <a:prstGeom prst="rect">
            <a:avLst/>
          </a:prstGeom>
          <a:solidFill>
            <a:srgbClr val="96c8ec"/>
          </a:solidFill>
        </p:spPr>
      </p:sp>
      <p:sp>
        <p:nvSpPr>
          <p:cNvPr id="14" name="Object 13"/>
          <p:cNvSpPr/>
          <p:nvPr/>
        </p:nvSpPr>
        <p:spPr>
          <a:xfrm>
            <a:off x="6475381" y="4128055"/>
            <a:ext cx="5332667" cy="27520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885"/>
              </a:lnSpc>
              <a:spcAft>
                <a:spcPts val="600"/>
              </a:spcAft>
              <a:buNone/>
            </a:pPr>
            <a:r>
              <a:rPr lang="en-US" sz="2800" dirty="0" smtClean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Graphical Technique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475381" y="4660370"/>
            <a:ext cx="5332667" cy="10532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</a:t>
            </a: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Plot</a:t>
            </a:r>
          </a:p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</a:t>
            </a: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Chart</a:t>
            </a:r>
          </a:p>
          <a:p>
            <a:pPr algn="l" marL="242900" indent="-242900">
              <a:lnSpc>
                <a:spcPts val="2730"/>
              </a:lnSpc>
              <a:spcAft>
                <a:spcPts val="600"/>
              </a:spcAft>
              <a:buSzPct val="100000"/>
              <a:buChar char="•"/>
            </a:pP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Frequency</a:t>
            </a:r>
            <a:r>
              <a:rPr lang="en-US" sz="20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Table</a:t>
            </a:r>
            <a:endParaRPr lang="en-US" dirty="0"/>
          </a:p>
        </p:txBody>
      </p:sp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4798" cy="333292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spcAft>
                <a:spcPts val="600"/>
              </a:spcAft>
              <a:buNone/>
            </a:pPr>
            <a:r>
              <a:rPr lang="en-US" sz="7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©2021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36405" y="6351587"/>
            <a:ext cx="462095" cy="50469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r">
              <a:spcAft>
                <a:spcPts val="600"/>
              </a:spcAft>
              <a:buNone/>
            </a:pPr>
            <a:r>
              <a:rPr lang="en-US" sz="1100" dirty="0" smtClean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2021-06-15T08:26:15.971Z</dcterms:created>
  <dcterms:modified xsi:type="dcterms:W3CDTF">2021-06-15T08:26:15.971Z</dcterms:modified>
</cp:coreProperties>
</file>